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410" r:id="rId2"/>
    <p:sldId id="457" r:id="rId3"/>
    <p:sldId id="463" r:id="rId4"/>
    <p:sldId id="459" r:id="rId5"/>
    <p:sldId id="466" r:id="rId6"/>
    <p:sldId id="467" r:id="rId7"/>
    <p:sldId id="468" r:id="rId8"/>
    <p:sldId id="458" r:id="rId9"/>
    <p:sldId id="464" r:id="rId10"/>
    <p:sldId id="452" r:id="rId11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FA3F18B9-761B-459F-AA8A-1E5B9CD24F2C}">
          <p14:sldIdLst>
            <p14:sldId id="410"/>
            <p14:sldId id="457"/>
            <p14:sldId id="463"/>
            <p14:sldId id="459"/>
            <p14:sldId id="466"/>
            <p14:sldId id="467"/>
            <p14:sldId id="468"/>
            <p14:sldId id="458"/>
            <p14:sldId id="464"/>
            <p14:sldId id="4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FF00"/>
    <a:srgbClr val="CC0001"/>
    <a:srgbClr val="0070C0"/>
    <a:srgbClr val="00FFFF"/>
    <a:srgbClr val="FFD000"/>
    <a:srgbClr val="EEC100"/>
    <a:srgbClr val="D2AA00"/>
    <a:srgbClr val="F7E102"/>
    <a:srgbClr val="FF7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88" autoAdjust="0"/>
    <p:restoredTop sz="67257" autoAdjust="0"/>
  </p:normalViewPr>
  <p:slideViewPr>
    <p:cSldViewPr snapToGrid="0" snapToObjects="1">
      <p:cViewPr varScale="1">
        <p:scale>
          <a:sx n="52" d="100"/>
          <a:sy n="52" d="100"/>
        </p:scale>
        <p:origin x="2028" y="60"/>
      </p:cViewPr>
      <p:guideLst>
        <p:guide orient="horz" pos="216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Relationship Id="rId48" Type="http://schemas.microsoft.com/office/2015/10/relationships/revisionInfo" Target="revisionInfo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1C42E9-2F52-424D-81F4-D3FEABD5D0BE}" type="datetimeFigureOut">
              <a:rPr lang="en-US" smtClean="0"/>
              <a:t>3/13/2018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A8ED6-FE28-4474-8C43-3959CB6C8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53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7770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A8ED6-FE28-4474-8C43-3959CB6C86C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936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997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401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232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120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990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*I reserved</a:t>
            </a:r>
            <a:r>
              <a:rPr lang="en-US" baseline="0" dirty="0" smtClean="0"/>
              <a:t> one </a:t>
            </a:r>
            <a:r>
              <a:rPr lang="en-US" baseline="0" dirty="0" err="1" smtClean="0"/>
              <a:t>hololens</a:t>
            </a:r>
            <a:r>
              <a:rPr lang="en-US" baseline="0" dirty="0" smtClean="0"/>
              <a:t> for next week.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483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*I reserved</a:t>
            </a:r>
            <a:r>
              <a:rPr lang="en-US" baseline="0" dirty="0" smtClean="0"/>
              <a:t> one </a:t>
            </a:r>
            <a:r>
              <a:rPr lang="en-US" baseline="0" dirty="0" err="1" smtClean="0"/>
              <a:t>hololens</a:t>
            </a:r>
            <a:r>
              <a:rPr lang="en-US" baseline="0" dirty="0" smtClean="0"/>
              <a:t> for next week.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851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074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0A359-2FB3-4847-9D97-3491754AA7F9}" type="datetimeFigureOut">
              <a:rPr lang="en-US"/>
              <a:pPr>
                <a:defRPr/>
              </a:pPr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44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C5DAC-1A13-D34F-9418-D6257772B49C}" type="datetimeFigureOut">
              <a:rPr lang="en-US"/>
              <a:pPr>
                <a:defRPr/>
              </a:pPr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9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C0D93-568E-6D41-8E6D-0963A71A503C}" type="datetimeFigureOut">
              <a:rPr lang="en-US"/>
              <a:pPr>
                <a:defRPr/>
              </a:pPr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00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6957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8603A-2399-D64A-8203-C8F297F981E8}" type="datetimeFigureOut">
              <a:rPr lang="en-US"/>
              <a:pPr>
                <a:defRPr/>
              </a:pPr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F39-3D09-F149-B1A1-DC2A7DB4A435}" type="datetimeFigureOut">
              <a:rPr lang="en-US"/>
              <a:pPr>
                <a:defRPr/>
              </a:pPr>
              <a:t>3/13/2018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86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68500"/>
            <a:ext cx="40386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68500"/>
            <a:ext cx="40386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7E973-E761-9943-801C-DE1E51E28431}" type="datetimeFigureOut">
              <a:rPr lang="en-US"/>
              <a:pPr>
                <a:defRPr/>
              </a:pPr>
              <a:t>3/13/2018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6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E534-2B3A-FA4B-B87A-8AC244117610}" type="datetimeFigureOut">
              <a:rPr lang="en-US"/>
              <a:pPr>
                <a:defRPr/>
              </a:pPr>
              <a:t>3/13/2018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9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DFFB5-C0BC-DE4D-9A38-E0EE75FC9E15}" type="datetimeFigureOut">
              <a:rPr lang="en-US"/>
              <a:pPr>
                <a:defRPr/>
              </a:pPr>
              <a:t>3/13/2018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8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2570F-F7E3-1F40-B6F3-59FE945D5A70}" type="datetimeFigureOut">
              <a:rPr lang="en-US"/>
              <a:pPr>
                <a:defRPr/>
              </a:pPr>
              <a:t>3/13/2018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0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1E9B0-C3DF-544F-BB14-A487ECCC7F43}" type="datetimeFigureOut">
              <a:rPr lang="en-US"/>
              <a:pPr>
                <a:defRPr/>
              </a:pPr>
              <a:t>3/13/2018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4B1CF-5E0C-5D41-A3E2-D78942339385}" type="datetimeFigureOut">
              <a:rPr lang="en-US"/>
              <a:pPr>
                <a:defRPr/>
              </a:pPr>
              <a:t>3/13/2018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0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900113"/>
            <a:ext cx="82296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3022600"/>
            <a:ext cx="82296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3/13/2018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7200"/>
          </a:xfrm>
          <a:prstGeom prst="rect">
            <a:avLst/>
          </a:prstGeom>
        </p:spPr>
      </p:pic>
      <p:pic>
        <p:nvPicPr>
          <p:cNvPr id="2" name="Picture 2" descr="Civil, Construction, and Environmental Engineering Department, NC State University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0" y="5814204"/>
            <a:ext cx="1479843" cy="100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bkleiner\AppData\Local\Temp\break_up_the_concrete_150_clr_7541-1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49" y="5452974"/>
            <a:ext cx="678656" cy="67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/>
          <p:cNvSpPr txBox="1">
            <a:spLocks/>
          </p:cNvSpPr>
          <p:nvPr/>
        </p:nvSpPr>
        <p:spPr bwMode="auto">
          <a:xfrm>
            <a:off x="2161019" y="4607018"/>
            <a:ext cx="4800600" cy="91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ＭＳ Ｐゴシック" charset="0"/>
                <a:cs typeface="Arial"/>
              </a:defRPr>
            </a:lvl1pPr>
            <a:lvl2pPr marL="4572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ＭＳ Ｐゴシック" charset="0"/>
                <a:cs typeface="Arial"/>
              </a:defRPr>
            </a:lvl2pPr>
            <a:lvl3pPr marL="9144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Arial"/>
                <a:ea typeface="ＭＳ Ｐゴシック" charset="0"/>
                <a:cs typeface="Arial"/>
              </a:defRPr>
            </a:lvl3pPr>
            <a:lvl4pPr marL="13716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/>
                <a:ea typeface="ＭＳ Ｐゴシック" charset="0"/>
                <a:cs typeface="Arial"/>
              </a:defRPr>
            </a:lvl4pPr>
            <a:lvl5pPr marL="18288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>
                    <a:tint val="75000"/>
                  </a:schemeClr>
                </a:solidFill>
                <a:latin typeface="Arial"/>
                <a:ea typeface="ＭＳ Ｐゴシック" charset="0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SeyedMojtaba Noghabaei</a:t>
            </a:r>
            <a:endParaRPr lang="en-US" sz="15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North </a:t>
            </a:r>
            <a:r>
              <a:rPr lang="en-US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Carolina State University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73269" y="2447311"/>
            <a:ext cx="59760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/>
            <a:r>
              <a:rPr lang="en-US" sz="3600" b="1" dirty="0" smtClean="0"/>
              <a:t>Vision Based Volumetric Flow Measurement for wastewater and Storm water Networks 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59038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6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Outline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1145" y="1478453"/>
            <a:ext cx="3986028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Unity </a:t>
            </a:r>
            <a:r>
              <a:rPr lang="en-US" sz="3200" dirty="0" smtClean="0"/>
              <a:t>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Model Generation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Mixed Reality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GitHub Repository</a:t>
            </a:r>
          </a:p>
          <a:p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9029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Unity Model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145" y="1478453"/>
            <a:ext cx="421307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Cross-Platform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 System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3200" baseline="0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Windows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baseline="0" dirty="0" smtClean="0">
                <a:solidFill>
                  <a:prstClr val="black"/>
                </a:solidFill>
              </a:rPr>
              <a:t>Android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IOS </a:t>
            </a: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prstClr val="black"/>
                </a:solidFill>
              </a:rPr>
              <a:t>MR/VR/AR</a:t>
            </a: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  <a:p>
            <a:pPr lvl="1"/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731" y="3940698"/>
            <a:ext cx="5031204" cy="22460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490" y="2947292"/>
            <a:ext cx="2505205" cy="91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5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Proposal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3151" y="940159"/>
            <a:ext cx="8305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Water Flow Mapping and Auto Alert to Citizens</a:t>
            </a:r>
          </a:p>
        </p:txBody>
      </p:sp>
      <p:pic>
        <p:nvPicPr>
          <p:cNvPr id="2050" name="Picture 2" descr="https://lh5.googleusercontent.com/lsTbbpfEo3r81xJ75GkkWNR8B0ubINU5I1_6VMGa9bqwTUeCsVfNa_RWl9K-mDnLk7_PseaEAJTubp6LMUz_oM0tC5xXUlk09-lcG4tH7U93hwO5Bw1Uo8KvmDz6_BbOcuXT3B8g2J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194" y="1455852"/>
            <a:ext cx="4214111" cy="2726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194" y="4021526"/>
            <a:ext cx="4214111" cy="25709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194" y="2057217"/>
            <a:ext cx="4572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prstClr val="black"/>
                </a:solidFill>
              </a:rPr>
              <a:t>Concentration Time </a:t>
            </a:r>
            <a:endParaRPr lang="en-US" sz="3200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prstClr val="black"/>
                </a:solidFill>
              </a:rPr>
              <a:t>Alert Citizens Before Overflow </a:t>
            </a:r>
            <a:endParaRPr lang="en-US" sz="3200" dirty="0">
              <a:solidFill>
                <a:prstClr val="black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prstClr val="black"/>
                </a:solidFill>
              </a:rPr>
              <a:t>Reduce the Damage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prstClr val="black"/>
                </a:solidFill>
              </a:rPr>
              <a:t>Real-time </a:t>
            </a:r>
            <a:endParaRPr lang="en-US" sz="3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9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Unity Model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3151" y="940159"/>
            <a:ext cx="8305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Water Flow Mapping and Auto Alert to Citizens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22054" b="10818"/>
          <a:stretch/>
        </p:blipFill>
        <p:spPr>
          <a:xfrm>
            <a:off x="698667" y="1524933"/>
            <a:ext cx="7680223" cy="494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54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Unity Model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3151" y="940159"/>
            <a:ext cx="8305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Water Flow Mapping and Auto Alert to Citizens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8351" r="21775" b="7061"/>
          <a:stretch/>
        </p:blipFill>
        <p:spPr>
          <a:xfrm>
            <a:off x="313151" y="1524934"/>
            <a:ext cx="8305800" cy="505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9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Proposal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145" y="1214221"/>
            <a:ext cx="27281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Mixed Reality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430" y="1285875"/>
            <a:ext cx="4329404" cy="20294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92" y="2044991"/>
            <a:ext cx="4563914" cy="28524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892" y="4074399"/>
            <a:ext cx="5837232" cy="24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7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Proposal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1145" y="1214221"/>
            <a:ext cx="4347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Mixed Reality Emulator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1985376"/>
            <a:ext cx="6631096" cy="373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6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Timeline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0484" t="14086" r="10161" b="51219"/>
          <a:stretch/>
        </p:blipFill>
        <p:spPr>
          <a:xfrm>
            <a:off x="792479" y="4011771"/>
            <a:ext cx="7559040" cy="1874272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386848"/>
              </p:ext>
            </p:extLst>
          </p:nvPr>
        </p:nvGraphicFramePr>
        <p:xfrm>
          <a:off x="871537" y="960950"/>
          <a:ext cx="7177088" cy="2429949"/>
        </p:xfrm>
        <a:graphic>
          <a:graphicData uri="http://schemas.openxmlformats.org/drawingml/2006/table">
            <a:tbl>
              <a:tblPr/>
              <a:tblGrid>
                <a:gridCol w="2959273">
                  <a:extLst>
                    <a:ext uri="{9D8B030D-6E8A-4147-A177-3AD203B41FA5}">
                      <a16:colId xmlns:a16="http://schemas.microsoft.com/office/drawing/2014/main" val="1168162909"/>
                    </a:ext>
                  </a:extLst>
                </a:gridCol>
                <a:gridCol w="918395">
                  <a:extLst>
                    <a:ext uri="{9D8B030D-6E8A-4147-A177-3AD203B41FA5}">
                      <a16:colId xmlns:a16="http://schemas.microsoft.com/office/drawing/2014/main" val="526676406"/>
                    </a:ext>
                  </a:extLst>
                </a:gridCol>
                <a:gridCol w="1054454">
                  <a:extLst>
                    <a:ext uri="{9D8B030D-6E8A-4147-A177-3AD203B41FA5}">
                      <a16:colId xmlns:a16="http://schemas.microsoft.com/office/drawing/2014/main" val="1906497519"/>
                    </a:ext>
                  </a:extLst>
                </a:gridCol>
                <a:gridCol w="1054454">
                  <a:extLst>
                    <a:ext uri="{9D8B030D-6E8A-4147-A177-3AD203B41FA5}">
                      <a16:colId xmlns:a16="http://schemas.microsoft.com/office/drawing/2014/main" val="3865823961"/>
                    </a:ext>
                  </a:extLst>
                </a:gridCol>
                <a:gridCol w="1190512">
                  <a:extLst>
                    <a:ext uri="{9D8B030D-6E8A-4147-A177-3AD203B41FA5}">
                      <a16:colId xmlns:a16="http://schemas.microsoft.com/office/drawing/2014/main" val="976171701"/>
                    </a:ext>
                  </a:extLst>
                </a:gridCol>
              </a:tblGrid>
              <a:tr h="206697"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363636"/>
                          </a:solidFill>
                          <a:effectLst/>
                          <a:latin typeface="Segoe UI" panose="020B0502040204020203" pitchFamily="34" charset="0"/>
                        </a:rPr>
                        <a:t>Task Name</a:t>
                      </a:r>
                      <a:endParaRPr lang="en-US" sz="90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363636"/>
                          </a:solidFill>
                          <a:effectLst/>
                          <a:latin typeface="Segoe UI" panose="020B0502040204020203" pitchFamily="34" charset="0"/>
                        </a:rPr>
                        <a:t>Duration</a:t>
                      </a:r>
                      <a:endParaRPr lang="en-US" sz="90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363636"/>
                          </a:solidFill>
                          <a:effectLst/>
                          <a:latin typeface="Segoe UI" panose="020B0502040204020203" pitchFamily="34" charset="0"/>
                        </a:rPr>
                        <a:t>Start</a:t>
                      </a:r>
                      <a:endParaRPr lang="en-US" sz="90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solidFill>
                            <a:srgbClr val="363636"/>
                          </a:solidFill>
                          <a:effectLst/>
                          <a:latin typeface="Segoe UI" panose="020B0502040204020203" pitchFamily="34" charset="0"/>
                        </a:rPr>
                        <a:t>Finish</a:t>
                      </a:r>
                      <a:endParaRPr lang="en-US" sz="90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rgbClr val="363636"/>
                          </a:solidFill>
                          <a:effectLst/>
                          <a:latin typeface="Segoe UI" panose="020B0502040204020203" pitchFamily="34" charset="0"/>
                        </a:rPr>
                        <a:t>Predecessors</a:t>
                      </a:r>
                      <a:endParaRPr lang="en-US" sz="900" dirty="0">
                        <a:effectLst/>
                        <a:latin typeface="Segoe UI" panose="020B0502040204020203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3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087996"/>
                  </a:ext>
                </a:extLst>
              </a:tr>
              <a:tr h="247028"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Testing Real Canera (Optional)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 days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Wed 2/21/18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 3/12/18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322307"/>
                  </a:ext>
                </a:extLst>
              </a:tr>
              <a:tr h="247028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 the Network (Base Model)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 days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Wed 2/21/18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 3/12/18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1406229"/>
                  </a:ext>
                </a:extLst>
              </a:tr>
              <a:tr h="247028"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Auto Scheduling Tables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days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3/13/18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 3/15/18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7368120"/>
                  </a:ext>
                </a:extLst>
              </a:tr>
              <a:tr h="247028"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Developing Optimization and GA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 days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Fri 3/16/18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Wed 4/4/18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587015"/>
                  </a:ext>
                </a:extLst>
              </a:tr>
              <a:tr h="247028"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 the Network (Detailed Model)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days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 4/5/18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4/10/18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569101"/>
                  </a:ext>
                </a:extLst>
              </a:tr>
              <a:tr h="247028"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Flow Simulation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 days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3/13/18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 3/26/18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238580"/>
                  </a:ext>
                </a:extLst>
              </a:tr>
              <a:tr h="247028"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Auto Alert System 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 days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3/27/18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Mon 4/2/18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89343"/>
                  </a:ext>
                </a:extLst>
              </a:tr>
              <a:tr h="247028"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Virtual Reality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 days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Wed 4/11/18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Thu 4/19/18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2,3,4,5,6,7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0827090"/>
                  </a:ext>
                </a:extLst>
              </a:tr>
              <a:tr h="247028"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Mixed Reality (Optional)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 days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Fri 4/20/18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Tue 4/24/18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9525" anchor="ctr">
                    <a:lnL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1BB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3227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069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cstate-ppt-template-horizontal-left-logo (1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20345</TotalTime>
  <Words>219</Words>
  <Application>Microsoft Office PowerPoint</Application>
  <PresentationFormat>On-screen Show (4:3)</PresentationFormat>
  <Paragraphs>94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ＭＳ Ｐゴシック</vt:lpstr>
      <vt:lpstr>Arial</vt:lpstr>
      <vt:lpstr>Calibri</vt:lpstr>
      <vt:lpstr>Segoe UI</vt:lpstr>
      <vt:lpstr>Times New Roman</vt:lpstr>
      <vt:lpstr>ncstate-ppt-template-horizontal-left-logo (1)</vt:lpstr>
      <vt:lpstr>PowerPoint Presentation</vt:lpstr>
      <vt:lpstr>Outline</vt:lpstr>
      <vt:lpstr>Unity Model</vt:lpstr>
      <vt:lpstr>Proposal</vt:lpstr>
      <vt:lpstr>Unity Model</vt:lpstr>
      <vt:lpstr>Unity Model</vt:lpstr>
      <vt:lpstr>Proposal</vt:lpstr>
      <vt:lpstr>Proposal</vt:lpstr>
      <vt:lpstr>Timeline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Albert</dc:creator>
  <cp:lastModifiedBy>SNOGHAB</cp:lastModifiedBy>
  <cp:revision>538</cp:revision>
  <dcterms:created xsi:type="dcterms:W3CDTF">2014-07-06T19:35:00Z</dcterms:created>
  <dcterms:modified xsi:type="dcterms:W3CDTF">2018-03-13T21:08:24Z</dcterms:modified>
</cp:coreProperties>
</file>